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Proxima Nova"/>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ProximaNova-bold.fntdata"/><Relationship Id="rId10" Type="http://schemas.openxmlformats.org/officeDocument/2006/relationships/slide" Target="slides/slide5.xml"/><Relationship Id="rId21" Type="http://schemas.openxmlformats.org/officeDocument/2006/relationships/font" Target="fonts/ProximaNova-regular.fntdata"/><Relationship Id="rId13" Type="http://schemas.openxmlformats.org/officeDocument/2006/relationships/slide" Target="slides/slide8.xml"/><Relationship Id="rId24" Type="http://schemas.openxmlformats.org/officeDocument/2006/relationships/font" Target="fonts/ProximaNova-boldItalic.fntdata"/><Relationship Id="rId12" Type="http://schemas.openxmlformats.org/officeDocument/2006/relationships/slide" Target="slides/slide7.xml"/><Relationship Id="rId23" Type="http://schemas.openxmlformats.org/officeDocument/2006/relationships/font" Target="fonts/ProximaNova-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f79452eb44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f79452eb44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Next the authors set out to investigate transcriptional dynamics of SARS-CoV-2 specific T cells, by performing a functional assay for the multiplex identification of TCR antigen specificities (MIRA) on COVID patients where they identified over 600 epitopes.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Figure B shows the transcriptome of SARS-Cov specific to CD8 T cells. </a:t>
            </a:r>
            <a:endParaRPr>
              <a:solidFill>
                <a:schemeClr val="dk1"/>
              </a:solidFill>
            </a:endParaRPr>
          </a:p>
          <a:p>
            <a:pPr indent="-298450" lvl="0" marL="457200" rtl="0" algn="l">
              <a:spcBef>
                <a:spcPts val="0"/>
              </a:spcBef>
              <a:spcAft>
                <a:spcPts val="0"/>
              </a:spcAft>
              <a:buClr>
                <a:schemeClr val="dk1"/>
              </a:buClr>
              <a:buSzPts val="1100"/>
              <a:buChar char="-"/>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f79452eb44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f79452eb44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ffd98348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ffd98348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f79452eb44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f79452eb44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f79452eb44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f79452eb44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f79452eb44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f79452eb44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f79452eb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f79452eb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fe917f4a5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fe917f4a5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authors carried out a longitudinal multi omics study from initial diagnosis to early stage recovery from acute disease to identify and quantify immunological factors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f79452eb4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f79452eb4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Fig 1a - shows the overview of study design for two main patient cohorts: INCOV and HAARVI</a:t>
            </a:r>
            <a:endParaRPr/>
          </a:p>
          <a:p>
            <a:pPr indent="-298450" lvl="0" marL="457200" rtl="0" algn="l">
              <a:spcBef>
                <a:spcPts val="0"/>
              </a:spcBef>
              <a:spcAft>
                <a:spcPts val="0"/>
              </a:spcAft>
              <a:buSzPts val="1100"/>
              <a:buChar char="-"/>
            </a:pPr>
            <a:r>
              <a:rPr lang="en"/>
              <a:t>Here,</a:t>
            </a:r>
            <a:endParaRPr/>
          </a:p>
          <a:p>
            <a:pPr indent="-298450" lvl="1" marL="914400" rtl="0" algn="l">
              <a:spcBef>
                <a:spcPts val="0"/>
              </a:spcBef>
              <a:spcAft>
                <a:spcPts val="0"/>
              </a:spcAft>
              <a:buSzPts val="1100"/>
              <a:buChar char="-"/>
            </a:pPr>
            <a:r>
              <a:rPr lang="en"/>
              <a:t>INCOV (blue) patients: 209 patients that represent the spectrum of acute infection severity</a:t>
            </a:r>
            <a:endParaRPr/>
          </a:p>
          <a:p>
            <a:pPr indent="-298450" lvl="2" marL="1371600" rtl="0" algn="l">
              <a:spcBef>
                <a:spcPts val="0"/>
              </a:spcBef>
              <a:spcAft>
                <a:spcPts val="0"/>
              </a:spcAft>
              <a:buSzPts val="1100"/>
              <a:buChar char="-"/>
            </a:pPr>
            <a:r>
              <a:rPr lang="en"/>
              <a:t>HAARVI (pink): 100 patients subsetted from INCOV cohort who were hospitalized with respiratory-viral infections)</a:t>
            </a:r>
            <a:endParaRPr/>
          </a:p>
          <a:p>
            <a:pPr indent="-298450" lvl="1" marL="914400" rtl="0" algn="l">
              <a:spcBef>
                <a:spcPts val="0"/>
              </a:spcBef>
              <a:spcAft>
                <a:spcPts val="0"/>
              </a:spcAft>
              <a:buSzPts val="1100"/>
              <a:buChar char="-"/>
            </a:pPr>
            <a:r>
              <a:rPr lang="en"/>
              <a:t>457 healthy controls</a:t>
            </a:r>
            <a:endParaRPr/>
          </a:p>
          <a:p>
            <a:pPr indent="-298450" lvl="0" marL="457200" rtl="0" algn="l">
              <a:spcBef>
                <a:spcPts val="0"/>
              </a:spcBef>
              <a:spcAft>
                <a:spcPts val="0"/>
              </a:spcAft>
              <a:buSzPts val="1100"/>
              <a:buChar char="-"/>
            </a:pPr>
            <a:r>
              <a:rPr lang="en"/>
              <a:t>Patients were studied at three different timepoints:</a:t>
            </a:r>
            <a:endParaRPr/>
          </a:p>
          <a:p>
            <a:pPr indent="-298450" lvl="1" marL="914400" rtl="0" algn="l">
              <a:spcBef>
                <a:spcPts val="0"/>
              </a:spcBef>
              <a:spcAft>
                <a:spcPts val="0"/>
              </a:spcAft>
              <a:buSzPts val="1100"/>
              <a:buChar char="-"/>
            </a:pPr>
            <a:r>
              <a:rPr lang="en"/>
              <a:t>T1: at clinical diagnosis stage</a:t>
            </a:r>
            <a:endParaRPr/>
          </a:p>
          <a:p>
            <a:pPr indent="-298450" lvl="1" marL="914400" rtl="0" algn="l">
              <a:spcBef>
                <a:spcPts val="0"/>
              </a:spcBef>
              <a:spcAft>
                <a:spcPts val="0"/>
              </a:spcAft>
              <a:buSzPts val="1100"/>
              <a:buChar char="-"/>
            </a:pPr>
            <a:r>
              <a:rPr lang="en"/>
              <a:t>T2: acute disease stage</a:t>
            </a:r>
            <a:endParaRPr/>
          </a:p>
          <a:p>
            <a:pPr indent="-298450" lvl="1" marL="914400" rtl="0" algn="l">
              <a:spcBef>
                <a:spcPts val="0"/>
              </a:spcBef>
              <a:spcAft>
                <a:spcPts val="0"/>
              </a:spcAft>
              <a:buSzPts val="1100"/>
              <a:buChar char="-"/>
            </a:pPr>
            <a:r>
              <a:rPr lang="en"/>
              <a:t>T3: 2-3 months post onset of initial symptoms</a:t>
            </a:r>
            <a:endParaRPr/>
          </a:p>
          <a:p>
            <a:pPr indent="-298450" lvl="0" marL="457200" rtl="0" algn="l">
              <a:spcBef>
                <a:spcPts val="0"/>
              </a:spcBef>
              <a:spcAft>
                <a:spcPts val="0"/>
              </a:spcAft>
              <a:buSzPts val="1100"/>
              <a:buChar char="-"/>
            </a:pPr>
            <a:r>
              <a:rPr lang="en"/>
              <a:t>For each patient and time point:</a:t>
            </a:r>
            <a:endParaRPr/>
          </a:p>
          <a:p>
            <a:pPr indent="-298450" lvl="1" marL="914400" rtl="0" algn="l">
              <a:spcBef>
                <a:spcPts val="0"/>
              </a:spcBef>
              <a:spcAft>
                <a:spcPts val="0"/>
              </a:spcAft>
              <a:buSzPts val="1100"/>
              <a:buChar char="-"/>
            </a:pPr>
            <a:r>
              <a:rPr lang="en"/>
              <a:t>Blood draws were analyzed for:</a:t>
            </a:r>
            <a:endParaRPr/>
          </a:p>
          <a:p>
            <a:pPr indent="-298450" lvl="2" marL="1371600" rtl="0" algn="l">
              <a:spcBef>
                <a:spcPts val="0"/>
              </a:spcBef>
              <a:spcAft>
                <a:spcPts val="0"/>
              </a:spcAft>
              <a:buSzPts val="1100"/>
              <a:buChar char="-"/>
            </a:pPr>
            <a:r>
              <a:rPr lang="en"/>
              <a:t>autoantibodies (autoAbs)</a:t>
            </a:r>
            <a:endParaRPr/>
          </a:p>
          <a:p>
            <a:pPr indent="-298450" lvl="2" marL="1371600" rtl="0" algn="l">
              <a:spcBef>
                <a:spcPts val="0"/>
              </a:spcBef>
              <a:spcAft>
                <a:spcPts val="0"/>
              </a:spcAft>
              <a:buSzPts val="1100"/>
              <a:buChar char="-"/>
            </a:pPr>
            <a:r>
              <a:rPr lang="en"/>
              <a:t>Covid specific antibodies</a:t>
            </a:r>
            <a:endParaRPr/>
          </a:p>
          <a:p>
            <a:pPr indent="-298450" lvl="2" marL="1371600" rtl="0" algn="l">
              <a:spcBef>
                <a:spcPts val="0"/>
              </a:spcBef>
              <a:spcAft>
                <a:spcPts val="0"/>
              </a:spcAft>
              <a:buSzPts val="1100"/>
              <a:buChar char="-"/>
            </a:pPr>
            <a:r>
              <a:rPr lang="en"/>
              <a:t>Global plasma proteomic and metabolomic profiles</a:t>
            </a:r>
            <a:endParaRPr/>
          </a:p>
          <a:p>
            <a:pPr indent="-298450" lvl="2" marL="1371600" rtl="0" algn="l">
              <a:spcBef>
                <a:spcPts val="0"/>
              </a:spcBef>
              <a:spcAft>
                <a:spcPts val="0"/>
              </a:spcAft>
              <a:buSzPts val="1100"/>
              <a:buChar char="-"/>
            </a:pPr>
            <a:r>
              <a:rPr lang="en"/>
              <a:t>Single-cell multi-omic characterizations of peripheral blood mononuclear cells (PBMCs)</a:t>
            </a:r>
            <a:endParaRPr/>
          </a:p>
          <a:p>
            <a:pPr indent="-298450" lvl="1" marL="914400" rtl="0" algn="l">
              <a:spcBef>
                <a:spcPts val="0"/>
              </a:spcBef>
              <a:spcAft>
                <a:spcPts val="0"/>
              </a:spcAft>
              <a:buSzPts val="1100"/>
              <a:buChar char="-"/>
            </a:pPr>
            <a:r>
              <a:rPr lang="en"/>
              <a:t>Together with electronic health records, self reported symptoms and nasal swabs,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fe917f4a5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fe917f4a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1B:</a:t>
            </a:r>
            <a:endParaRPr/>
          </a:p>
          <a:p>
            <a:pPr indent="-298450" lvl="0" marL="457200" rtl="0" algn="l">
              <a:spcBef>
                <a:spcPts val="0"/>
              </a:spcBef>
              <a:spcAft>
                <a:spcPts val="0"/>
              </a:spcAft>
              <a:buSzPts val="1100"/>
              <a:buChar char="-"/>
            </a:pPr>
            <a:r>
              <a:rPr lang="en"/>
              <a:t>Colors:</a:t>
            </a:r>
            <a:endParaRPr/>
          </a:p>
          <a:p>
            <a:pPr indent="-298450" lvl="1" marL="914400" rtl="0" algn="l">
              <a:spcBef>
                <a:spcPts val="0"/>
              </a:spcBef>
              <a:spcAft>
                <a:spcPts val="0"/>
              </a:spcAft>
              <a:buSzPts val="1100"/>
              <a:buChar char="-"/>
            </a:pPr>
            <a:r>
              <a:rPr lang="en"/>
              <a:t>Green: healthy controls</a:t>
            </a:r>
            <a:endParaRPr/>
          </a:p>
          <a:p>
            <a:pPr indent="-298450" lvl="1" marL="914400" rtl="0" algn="l">
              <a:spcBef>
                <a:spcPts val="0"/>
              </a:spcBef>
              <a:spcAft>
                <a:spcPts val="0"/>
              </a:spcAft>
              <a:buSzPts val="1100"/>
              <a:buChar char="-"/>
            </a:pPr>
            <a:r>
              <a:rPr lang="en"/>
              <a:t>Yellow: incov</a:t>
            </a:r>
            <a:endParaRPr/>
          </a:p>
          <a:p>
            <a:pPr indent="-298450" lvl="1" marL="914400" rtl="0" algn="l">
              <a:spcBef>
                <a:spcPts val="0"/>
              </a:spcBef>
              <a:spcAft>
                <a:spcPts val="0"/>
              </a:spcAft>
              <a:buSzPts val="1100"/>
              <a:buChar char="-"/>
            </a:pPr>
            <a:r>
              <a:rPr lang="en"/>
              <a:t>Red: haarvi</a:t>
            </a:r>
            <a:endParaRPr/>
          </a:p>
          <a:p>
            <a:pPr indent="-298450" lvl="0" marL="457200" rtl="0" algn="l">
              <a:spcBef>
                <a:spcPts val="0"/>
              </a:spcBef>
              <a:spcAft>
                <a:spcPts val="0"/>
              </a:spcAft>
              <a:buSzPts val="1100"/>
              <a:buChar char="-"/>
            </a:pPr>
            <a:r>
              <a:rPr lang="en"/>
              <a:t>1B shows the antibody levels against covid via spike protein receptor binding domain (rbd) levels</a:t>
            </a:r>
            <a:endParaRPr/>
          </a:p>
          <a:p>
            <a:pPr indent="-298450" lvl="0" marL="457200" rtl="0" algn="l">
              <a:spcBef>
                <a:spcPts val="0"/>
              </a:spcBef>
              <a:spcAft>
                <a:spcPts val="0"/>
              </a:spcAft>
              <a:buSzPts val="1100"/>
              <a:buChar char="-"/>
            </a:pPr>
            <a:r>
              <a:rPr lang="en"/>
              <a:t>The diagram shows that in T3, most participants exhibited antibodies against the covid spike protein receptor binding domain, </a:t>
            </a:r>
            <a:r>
              <a:rPr lang="en">
                <a:solidFill>
                  <a:schemeClr val="dk1"/>
                </a:solidFill>
              </a:rPr>
              <a:t>and that </a:t>
            </a:r>
            <a:r>
              <a:rPr lang="en">
                <a:solidFill>
                  <a:schemeClr val="dk1"/>
                </a:solidFill>
              </a:rPr>
              <a:t>the antibody titers correlates with acute disease severity. </a:t>
            </a:r>
            <a:endParaRPr>
              <a:solidFill>
                <a:schemeClr val="dk1"/>
              </a:solidFill>
            </a:endParaRPr>
          </a:p>
          <a:p>
            <a:pPr indent="0" lvl="0" marL="0" rtl="0" algn="l">
              <a:spcBef>
                <a:spcPts val="0"/>
              </a:spcBef>
              <a:spcAft>
                <a:spcPts val="0"/>
              </a:spcAft>
              <a:buNone/>
            </a:pPr>
            <a:r>
              <a:rPr lang="en"/>
              <a:t>1C:</a:t>
            </a:r>
            <a:endParaRPr/>
          </a:p>
          <a:p>
            <a:pPr indent="-298450" lvl="0" marL="457200" rtl="0" algn="l">
              <a:spcBef>
                <a:spcPts val="0"/>
              </a:spcBef>
              <a:spcAft>
                <a:spcPts val="0"/>
              </a:spcAft>
              <a:buSzPts val="1100"/>
              <a:buChar char="-"/>
            </a:pPr>
            <a:r>
              <a:rPr lang="en"/>
              <a:t>Diagram that shows the percentage of symptoms that appeared at 2-3 months - it can be shown that all cohorts, no matter how severe the covid was, exhibited similar trend in symptoms where fatigueness was the most common among all patients</a:t>
            </a:r>
            <a:endParaRPr/>
          </a:p>
          <a:p>
            <a:pPr indent="-298450" lvl="0" marL="457200" rtl="0" algn="l">
              <a:spcBef>
                <a:spcPts val="0"/>
              </a:spcBef>
              <a:spcAft>
                <a:spcPts val="0"/>
              </a:spcAft>
              <a:buSzPts val="1100"/>
              <a:buChar char="-"/>
            </a:pPr>
            <a:r>
              <a:rPr lang="en"/>
              <a:t>This implies that factors beyond acute-stage disease severity could be associated with PASC</a:t>
            </a:r>
            <a:endParaRPr/>
          </a:p>
          <a:p>
            <a:pPr indent="0" lvl="0" marL="0" rtl="0" algn="l">
              <a:spcBef>
                <a:spcPts val="0"/>
              </a:spcBef>
              <a:spcAft>
                <a:spcPts val="0"/>
              </a:spcAft>
              <a:buNone/>
            </a:pPr>
            <a:r>
              <a:rPr lang="en"/>
              <a:t>1D:</a:t>
            </a:r>
            <a:endParaRPr/>
          </a:p>
          <a:p>
            <a:pPr indent="-298450" lvl="0" marL="457200" rtl="0" algn="l">
              <a:spcBef>
                <a:spcPts val="0"/>
              </a:spcBef>
              <a:spcAft>
                <a:spcPts val="0"/>
              </a:spcAft>
              <a:buSzPts val="1100"/>
              <a:buChar char="-"/>
            </a:pPr>
            <a:r>
              <a:rPr lang="en"/>
              <a:t>Examining PASC in the context of electronic health record data, the heatmap shows significant correlation for type 2 diabetes and chronic obstructive pulmonary disease</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en"/>
              <a:t>1E:</a:t>
            </a:r>
            <a:endParaRPr/>
          </a:p>
          <a:p>
            <a:pPr indent="-298450" lvl="0" marL="457200" rtl="0" algn="l">
              <a:spcBef>
                <a:spcPts val="0"/>
              </a:spcBef>
              <a:spcAft>
                <a:spcPts val="0"/>
              </a:spcAft>
              <a:buSzPts val="1100"/>
              <a:buChar char="-"/>
            </a:pPr>
            <a:r>
              <a:rPr lang="en"/>
              <a:t>Team studied plasma proteomic and metabolic biomarkers at convalescence associated with pasc such as circadian rhythm pathway, cortisol level, cortisone levels at T3. </a:t>
            </a:r>
            <a:endParaRPr/>
          </a:p>
          <a:p>
            <a:pPr indent="-298450" lvl="1" marL="914400" rtl="0" algn="l">
              <a:spcBef>
                <a:spcPts val="0"/>
              </a:spcBef>
              <a:spcAft>
                <a:spcPts val="0"/>
              </a:spcAft>
              <a:buSzPts val="1100"/>
              <a:buChar char="-"/>
            </a:pPr>
            <a:r>
              <a:rPr lang="en"/>
              <a:t>Low cortisol is the hallmark of adrenal insufficiency that can cause similar symptoms as PASC and has been reported in acute covid-19 patients but not at convalescence.</a:t>
            </a:r>
            <a:endParaRPr/>
          </a:p>
          <a:p>
            <a:pPr indent="-298450" lvl="1" marL="914400" rtl="0" algn="l">
              <a:spcBef>
                <a:spcPts val="0"/>
              </a:spcBef>
              <a:spcAft>
                <a:spcPts val="0"/>
              </a:spcAft>
              <a:buSzPts val="1100"/>
              <a:buChar char="-"/>
            </a:pPr>
            <a:r>
              <a:rPr lang="en"/>
              <a:t>One hypothesis for low cortisol production is that it’s due to steroid treatments from feedback inhibition</a:t>
            </a:r>
            <a:endParaRPr/>
          </a:p>
          <a:p>
            <a:pPr indent="-298450" lvl="1" marL="914400" rtl="0" algn="l">
              <a:spcBef>
                <a:spcPts val="0"/>
              </a:spcBef>
              <a:spcAft>
                <a:spcPts val="0"/>
              </a:spcAft>
              <a:buSzPts val="1100"/>
              <a:buChar char="-"/>
            </a:pPr>
            <a:r>
              <a:rPr lang="en"/>
              <a:t>Patients reporting neurological symptoms exhibited elevated proteins associated with negative regulation of the circadian sleep/wake cycle. These biomarkers suggest distinct origins of PASC subsets</a:t>
            </a:r>
            <a:endParaRPr/>
          </a:p>
          <a:p>
            <a:pPr indent="-298450" lvl="0" marL="457200" rtl="0" algn="l">
              <a:spcBef>
                <a:spcPts val="0"/>
              </a:spcBef>
              <a:spcAft>
                <a:spcPts val="0"/>
              </a:spcAft>
              <a:buSzPts val="1100"/>
              <a:buChar char="-"/>
            </a:pPr>
            <a:r>
              <a:rPr lang="en"/>
              <a:t>Circadian rhythm pathway/cortisol level/cortisone levels</a:t>
            </a:r>
            <a:endParaRPr/>
          </a:p>
          <a:p>
            <a:pPr indent="0" lvl="0" marL="0" rtl="0" algn="l">
              <a:spcBef>
                <a:spcPts val="0"/>
              </a:spcBef>
              <a:spcAft>
                <a:spcPts val="0"/>
              </a:spcAft>
              <a:buNone/>
            </a:pPr>
            <a:r>
              <a:rPr lang="en"/>
              <a:t>1F:</a:t>
            </a:r>
            <a:endParaRPr/>
          </a:p>
          <a:p>
            <a:pPr indent="-298450" lvl="0" marL="457200" rtl="0" algn="l">
              <a:spcBef>
                <a:spcPts val="0"/>
              </a:spcBef>
              <a:spcAft>
                <a:spcPts val="0"/>
              </a:spcAft>
              <a:buSzPts val="1100"/>
              <a:buChar char="-"/>
            </a:pPr>
            <a:r>
              <a:rPr b="1" lang="en"/>
              <a:t>Epstein-barr virus (EBV) </a:t>
            </a:r>
            <a:r>
              <a:rPr lang="en"/>
              <a:t>has been indirectly inferred to correlate with PASC through antibody titer measurements according to 2021 paper from Gold et al. </a:t>
            </a:r>
            <a:endParaRPr/>
          </a:p>
          <a:p>
            <a:pPr indent="-298450" lvl="0" marL="457200" rtl="0" algn="l">
              <a:spcBef>
                <a:spcPts val="0"/>
              </a:spcBef>
              <a:spcAft>
                <a:spcPts val="0"/>
              </a:spcAft>
              <a:buSzPts val="1100"/>
              <a:buChar char="-"/>
            </a:pPr>
            <a:r>
              <a:rPr lang="en"/>
              <a:t>The team probed for the reactivation of latent viruses by measuring plasma viremia of EBV and cytomegalovirus (CMV) which is a second common latent virus as well as probing for circulating mRNA fragments of covid (RNAemia)</a:t>
            </a:r>
            <a:endParaRPr/>
          </a:p>
          <a:p>
            <a:pPr indent="-298450" lvl="0" marL="457200" rtl="0" algn="l">
              <a:spcBef>
                <a:spcPts val="0"/>
              </a:spcBef>
              <a:spcAft>
                <a:spcPts val="0"/>
              </a:spcAft>
              <a:buSzPts val="1100"/>
              <a:buChar char="-"/>
            </a:pPr>
            <a:r>
              <a:rPr lang="en"/>
              <a:t>From Figure 1F it can be seen that EBV viremia was detected 14% at T1 patients and positive covid RNAemia detected for 25% of patients. For both viral assays, signals dropped 2-3fold between t1 and t2 and were barely detected at t3 + CMV vireia was not detected</a:t>
            </a:r>
            <a:endParaRPr/>
          </a:p>
          <a:p>
            <a:pPr indent="0" lvl="0" marL="0" rtl="0" algn="l">
              <a:spcBef>
                <a:spcPts val="0"/>
              </a:spcBef>
              <a:spcAft>
                <a:spcPts val="0"/>
              </a:spcAft>
              <a:buNone/>
            </a:pPr>
            <a:r>
              <a:rPr lang="en"/>
              <a:t>1G:</a:t>
            </a:r>
            <a:endParaRPr/>
          </a:p>
          <a:p>
            <a:pPr indent="-298450" lvl="0" marL="457200" rtl="0" algn="l">
              <a:spcBef>
                <a:spcPts val="0"/>
              </a:spcBef>
              <a:spcAft>
                <a:spcPts val="0"/>
              </a:spcAft>
              <a:buSzPts val="1100"/>
              <a:buChar char="-"/>
            </a:pPr>
            <a:r>
              <a:rPr lang="en"/>
              <a:t>Team analyzed whether EBV viremia, RNAemia, or covid viral load from nasal swabs were significantly associated with PASC at T3. It was found that memory PASC was significantly associated with T1 measures of both EBV viremia and RNAemia.</a:t>
            </a:r>
            <a:endParaRPr/>
          </a:p>
          <a:p>
            <a:pPr indent="-298450" lvl="0" marL="457200" rtl="0" algn="l">
              <a:spcBef>
                <a:spcPts val="0"/>
              </a:spcBef>
              <a:spcAft>
                <a:spcPts val="0"/>
              </a:spcAft>
              <a:buSzPts val="1100"/>
              <a:buChar char="-"/>
            </a:pPr>
            <a:r>
              <a:rPr lang="en"/>
              <a:t>In particular, </a:t>
            </a:r>
            <a:endParaRPr/>
          </a:p>
          <a:p>
            <a:pPr indent="-298450" lvl="1" marL="914400" rtl="0" algn="l">
              <a:spcBef>
                <a:spcPts val="0"/>
              </a:spcBef>
              <a:spcAft>
                <a:spcPts val="0"/>
              </a:spcAft>
              <a:buSzPts val="1100"/>
              <a:buChar char="-"/>
            </a:pPr>
            <a:r>
              <a:rPr lang="en"/>
              <a:t>Memory PASC was significantly associated with T1 measures of both EBV viremia and covid RNAemia</a:t>
            </a:r>
            <a:endParaRPr/>
          </a:p>
          <a:p>
            <a:pPr indent="-298450" lvl="1" marL="914400" rtl="0" algn="l">
              <a:spcBef>
                <a:spcPts val="0"/>
              </a:spcBef>
              <a:spcAft>
                <a:spcPts val="0"/>
              </a:spcAft>
              <a:buSzPts val="1100"/>
              <a:buChar char="-"/>
            </a:pPr>
            <a:r>
              <a:rPr lang="en"/>
              <a:t>Fatigue and sputum PASC were specific to EBV viremia</a:t>
            </a:r>
            <a:endParaRPr/>
          </a:p>
          <a:p>
            <a:pPr indent="0" lvl="0" marL="0" rtl="0" algn="l">
              <a:spcBef>
                <a:spcPts val="0"/>
              </a:spcBef>
              <a:spcAft>
                <a:spcPts val="0"/>
              </a:spcAft>
              <a:buNone/>
            </a:pPr>
            <a:r>
              <a:rPr lang="en"/>
              <a:t>Summary:</a:t>
            </a:r>
            <a:endParaRPr/>
          </a:p>
          <a:p>
            <a:pPr indent="-298450" lvl="0" marL="457200" rtl="0" algn="l">
              <a:spcBef>
                <a:spcPts val="0"/>
              </a:spcBef>
              <a:spcAft>
                <a:spcPts val="0"/>
              </a:spcAft>
              <a:buSzPts val="1100"/>
              <a:buChar char="-"/>
            </a:pPr>
            <a:r>
              <a:rPr lang="en"/>
              <a:t>Reactivation of latent EBV and SARS-cov2 RNAemia at T1 are factors that anticipate PASc at T3</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f79452eb44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f79452eb44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Autoantibodies have been reported to be associated with immune dysfunction and covid19 </a:t>
            </a:r>
            <a:r>
              <a:rPr lang="en"/>
              <a:t>mortality</a:t>
            </a:r>
            <a:r>
              <a:rPr lang="en"/>
              <a:t> (bastard et al 2021, wang et al 2021)</a:t>
            </a:r>
            <a:endParaRPr/>
          </a:p>
          <a:p>
            <a:pPr indent="0" lvl="0" marL="0" rtl="0" algn="l">
              <a:spcBef>
                <a:spcPts val="0"/>
              </a:spcBef>
              <a:spcAft>
                <a:spcPts val="0"/>
              </a:spcAft>
              <a:buNone/>
            </a:pPr>
            <a:r>
              <a:rPr lang="en"/>
              <a:t>2a:</a:t>
            </a:r>
            <a:endParaRPr/>
          </a:p>
          <a:p>
            <a:pPr indent="-298450" lvl="0" marL="457200" rtl="0" algn="l">
              <a:spcBef>
                <a:spcPts val="0"/>
              </a:spcBef>
              <a:spcAft>
                <a:spcPts val="0"/>
              </a:spcAft>
              <a:buSzPts val="1100"/>
              <a:buChar char="-"/>
            </a:pPr>
            <a:r>
              <a:rPr lang="en"/>
              <a:t>Heatmap showing the IgM at T1, IgG at T1, and IgG at T3 for each autoantibody annotated at the top. Each row represents a patient. Only patients with measured autoantibody levels above 2 standard deviations (s) of healthy individuals are shown.</a:t>
            </a:r>
            <a:endParaRPr/>
          </a:p>
          <a:p>
            <a:pPr indent="-298450" lvl="1" marL="914400" rtl="0" algn="l">
              <a:spcBef>
                <a:spcPts val="0"/>
              </a:spcBef>
              <a:spcAft>
                <a:spcPts val="0"/>
              </a:spcAft>
              <a:buSzPts val="1100"/>
              <a:buChar char="-"/>
            </a:pPr>
            <a:r>
              <a:rPr lang="en"/>
              <a:t>Team observed that patients with autoAbs at T3 already exhibited mature autoAbs as early as at diagnosis, indicating that the autoAbs may prodate covid-19, as reported elsewhere (bastard et al 2021)</a:t>
            </a:r>
            <a:endParaRPr/>
          </a:p>
          <a:p>
            <a:pPr indent="-298450" lvl="1" marL="914400" rtl="0" algn="l">
              <a:spcBef>
                <a:spcPts val="0"/>
              </a:spcBef>
              <a:spcAft>
                <a:spcPts val="0"/>
              </a:spcAft>
              <a:buSzPts val="1100"/>
              <a:buChar char="-"/>
            </a:pPr>
            <a:r>
              <a:rPr lang="en"/>
              <a:t>EHR data analysis confirmed that only 6% of autoAb-positive patients had documented autoimmune conditions before covid-19, suggesting that the autoAbs may reflect subclinical conditions.</a:t>
            </a:r>
            <a:endParaRPr/>
          </a:p>
          <a:p>
            <a:pPr indent="0" lvl="0" marL="0" rtl="0" algn="l">
              <a:spcBef>
                <a:spcPts val="0"/>
              </a:spcBef>
              <a:spcAft>
                <a:spcPts val="0"/>
              </a:spcAft>
              <a:buNone/>
            </a:pPr>
            <a:r>
              <a:rPr lang="en"/>
              <a:t>2b:</a:t>
            </a:r>
            <a:endParaRPr/>
          </a:p>
          <a:p>
            <a:pPr indent="-298450" lvl="0" marL="457200" rtl="0" algn="l">
              <a:spcBef>
                <a:spcPts val="0"/>
              </a:spcBef>
              <a:spcAft>
                <a:spcPts val="0"/>
              </a:spcAft>
              <a:buSzPts val="1100"/>
              <a:buChar char="-"/>
            </a:pPr>
            <a:r>
              <a:rPr lang="en"/>
              <a:t>Two aligned correlation matrices assembled from INCOV (upper right) and HAARVI cohorts (lower left). Each square represents the correlation coefficient between an antibody pair specified by the diagonal annotations. p values of these correlations are displayed in asterisks if &lt;0.05. *p value &lt; 0.05, **p value &lt; 0.01, ***p value &lt; 0.001, and ****p value &lt; 0.0001. N, nucleocapsid protein; S, spike protein; R, RBD domain of spike; Ig, immunoglobin. Pink rectangles highlight the overall anti-correlation trends between auto-antibodies and anti-SARS-CoV-2 IgGs.</a:t>
            </a:r>
            <a:endParaRPr/>
          </a:p>
          <a:p>
            <a:pPr indent="-298450" lvl="1" marL="914400" rtl="0" algn="l">
              <a:spcBef>
                <a:spcPts val="0"/>
              </a:spcBef>
              <a:spcAft>
                <a:spcPts val="0"/>
              </a:spcAft>
              <a:buSzPts val="1100"/>
              <a:buChar char="-"/>
            </a:pPr>
            <a:r>
              <a:rPr lang="en"/>
              <a:t>Cross-correlations between autoAbs and anti-covid Abs at T3 were found. Anti covid IgG titers positively correlated withe ath other as did the autoAbs. All significant correlations </a:t>
            </a:r>
            <a:r>
              <a:rPr lang="en"/>
              <a:t>between</a:t>
            </a:r>
            <a:r>
              <a:rPr lang="en"/>
              <a:t> IgG and AutoAbs are anticorrelations</a:t>
            </a:r>
            <a:endParaRPr/>
          </a:p>
          <a:p>
            <a:pPr indent="-298450" lvl="0" marL="457200" rtl="0" algn="l">
              <a:spcBef>
                <a:spcPts val="0"/>
              </a:spcBef>
              <a:spcAft>
                <a:spcPts val="0"/>
              </a:spcAft>
              <a:buSzPts val="1100"/>
              <a:buChar char="-"/>
            </a:pPr>
            <a:r>
              <a:rPr lang="en"/>
              <a:t>shapes</a:t>
            </a:r>
            <a:endParaRPr/>
          </a:p>
          <a:p>
            <a:pPr indent="0" lvl="0" marL="0" rtl="0" algn="l">
              <a:spcBef>
                <a:spcPts val="0"/>
              </a:spcBef>
              <a:spcAft>
                <a:spcPts val="0"/>
              </a:spcAft>
              <a:buNone/>
            </a:pPr>
            <a:r>
              <a:rPr lang="en"/>
              <a:t>2c:</a:t>
            </a:r>
            <a:endParaRPr/>
          </a:p>
          <a:p>
            <a:pPr indent="-298450" lvl="0" marL="457200" rtl="0" algn="l">
              <a:spcBef>
                <a:spcPts val="0"/>
              </a:spcBef>
              <a:spcAft>
                <a:spcPts val="0"/>
              </a:spcAft>
              <a:buSzPts val="1100"/>
              <a:buChar char="-"/>
            </a:pPr>
            <a:r>
              <a:rPr lang="en"/>
              <a:t>Hierarchical clustered heatmap showing log2-fold change of T3 SARS-CoV-2 antibody or T1 autoantibody levels in patients with a specific PASC (rows) compared with those without. p values calculated from the Mann-Whitney U test are displayed if &lt;0.05. Only single PASCs that showed statistical significance or the four PASC categories were shown. *p value &lt; 0.05, **p value &lt; 0.01, and ***p value &lt; 0.001.</a:t>
            </a:r>
            <a:endParaRPr/>
          </a:p>
          <a:p>
            <a:pPr indent="-298450" lvl="1" marL="914400" rtl="0" algn="l">
              <a:spcBef>
                <a:spcPts val="0"/>
              </a:spcBef>
              <a:spcAft>
                <a:spcPts val="0"/>
              </a:spcAft>
              <a:buSzPts val="1100"/>
              <a:buChar char="-"/>
            </a:pPr>
            <a:r>
              <a:rPr lang="en"/>
              <a:t>These observations suggest that T1 autoAb levels may be anticipating biomarkers of certain PASC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fe917f4a5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fe917f4a5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2d:</a:t>
            </a:r>
            <a:endParaRPr/>
          </a:p>
          <a:p>
            <a:pPr indent="-298450" lvl="0" marL="457200" rtl="0" algn="l">
              <a:spcBef>
                <a:spcPts val="0"/>
              </a:spcBef>
              <a:spcAft>
                <a:spcPts val="0"/>
              </a:spcAft>
              <a:buSzPts val="1100"/>
              <a:buChar char="-"/>
            </a:pPr>
            <a:r>
              <a:rPr lang="en"/>
              <a:t>Hierarchical clustered heatmap showing log2-fold change of EHR clinical labs, plasma analytes, or transcript levels in immune cells (annotated within column names), in patients with auto-antibodies (&gt;2s + healthy) to those without (%2s + healthy). p values calculated from the Mann-Whitney U test are displayed in asterisks if &lt;0.05. *p value &lt; 0.05, **p value &lt; 0.01, and ***p value &lt; 0.001.</a:t>
            </a:r>
            <a:endParaRPr/>
          </a:p>
          <a:p>
            <a:pPr indent="0" lvl="0" marL="0" rtl="0" algn="l">
              <a:spcBef>
                <a:spcPts val="0"/>
              </a:spcBef>
              <a:spcAft>
                <a:spcPts val="0"/>
              </a:spcAft>
              <a:buNone/>
            </a:pPr>
            <a:r>
              <a:rPr lang="en"/>
              <a:t>2e:</a:t>
            </a:r>
            <a:endParaRPr/>
          </a:p>
          <a:p>
            <a:pPr indent="-298450" lvl="0" marL="457200" rtl="0" algn="l">
              <a:spcBef>
                <a:spcPts val="0"/>
              </a:spcBef>
              <a:spcAft>
                <a:spcPts val="0"/>
              </a:spcAft>
              <a:buSzPts val="1100"/>
              <a:buChar char="-"/>
            </a:pPr>
            <a:r>
              <a:rPr lang="en"/>
              <a:t>Boxplots showing the cell percentage (left), CD79B transcript levels (middle), and MX1 transcript levels (right) of atypical memory B cells in patients without any auto-antibodies (autoAb, %2s + healthy) and those had any autoantibody levels R4s + healthy (autoAbhigh). p values calculated from the Mann-Whitney U test are displayed in asterisks if &lt;0.05. *p value &lt; 0.05. See also Figure S2 and Tables S2 and S5.</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f79452eb44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f79452eb44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3a</a:t>
            </a:r>
            <a:endParaRPr/>
          </a:p>
          <a:p>
            <a:pPr indent="-298450" lvl="0" marL="457200" rtl="0" algn="l">
              <a:spcBef>
                <a:spcPts val="0"/>
              </a:spcBef>
              <a:spcAft>
                <a:spcPts val="0"/>
              </a:spcAft>
              <a:buSzPts val="1100"/>
              <a:buChar char="-"/>
            </a:pPr>
            <a:r>
              <a:rPr lang="en"/>
              <a:t>Illustration of using TCRs as t-cell lineage barcodes to trace how different clonotypes evolve along transcriptomic landscape from acute disease to convalescence</a:t>
            </a:r>
            <a:endParaRPr/>
          </a:p>
          <a:p>
            <a:pPr indent="0" lvl="0" marL="0" rtl="0" algn="l">
              <a:spcBef>
                <a:spcPts val="0"/>
              </a:spcBef>
              <a:spcAft>
                <a:spcPts val="0"/>
              </a:spcAft>
              <a:buNone/>
            </a:pPr>
            <a:r>
              <a:rPr lang="en"/>
              <a:t>3b</a:t>
            </a:r>
            <a:endParaRPr/>
          </a:p>
          <a:p>
            <a:pPr indent="-298450" lvl="0" marL="457200" rtl="0" algn="l">
              <a:spcBef>
                <a:spcPts val="0"/>
              </a:spcBef>
              <a:spcAft>
                <a:spcPts val="0"/>
              </a:spcAft>
              <a:buSzPts val="1100"/>
              <a:buChar char="-"/>
            </a:pPr>
            <a:r>
              <a:rPr lang="en"/>
              <a:t>hierarchical clustering of CD8+ and CD4+ t-cell TCRs based on TCR sharing patterns across select phenotypes and time points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fe917f4a5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fe917f4a5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3c:</a:t>
            </a:r>
            <a:endParaRPr/>
          </a:p>
          <a:p>
            <a:pPr indent="-298450" lvl="0" marL="457200" rtl="0" algn="l">
              <a:spcBef>
                <a:spcPts val="0"/>
              </a:spcBef>
              <a:spcAft>
                <a:spcPts val="0"/>
              </a:spcAft>
              <a:buSzPts val="1100"/>
              <a:buChar char="-"/>
            </a:pPr>
            <a:r>
              <a:rPr lang="en"/>
              <a:t>Illustration of mining differential transcriptomic features for cd8 and cd4 cells that are of a cytotic T-emra phenotype at T2 but expanded into a memory phenotype at T3, or contract at T3</a:t>
            </a:r>
            <a:endParaRPr/>
          </a:p>
          <a:p>
            <a:pPr indent="0" lvl="0" marL="0" rtl="0" algn="l">
              <a:spcBef>
                <a:spcPts val="0"/>
              </a:spcBef>
              <a:spcAft>
                <a:spcPts val="0"/>
              </a:spcAft>
              <a:buNone/>
            </a:pPr>
            <a:r>
              <a:rPr lang="en"/>
              <a:t>3d:</a:t>
            </a:r>
            <a:endParaRPr/>
          </a:p>
          <a:p>
            <a:pPr indent="-298450" lvl="0" marL="457200" rtl="0" algn="l">
              <a:spcBef>
                <a:spcPts val="0"/>
              </a:spcBef>
              <a:spcAft>
                <a:spcPts val="0"/>
              </a:spcAft>
              <a:buSzPts val="1100"/>
              <a:buChar char="-"/>
            </a:pPr>
            <a:r>
              <a:rPr lang="en"/>
              <a:t>Top differentially expressed genes at T2 between cytotoxic T-emra cells that either expand into a memory phenotype, or contract by T3. CD8(top) and CD4(bottom)</a:t>
            </a:r>
            <a:endParaRPr/>
          </a:p>
          <a:p>
            <a:pPr indent="-298450" lvl="1" marL="914400" rtl="0" algn="l">
              <a:spcBef>
                <a:spcPts val="0"/>
              </a:spcBef>
              <a:spcAft>
                <a:spcPts val="0"/>
              </a:spcAft>
              <a:buSzPts val="1100"/>
              <a:buChar char="-"/>
            </a:pPr>
            <a:r>
              <a:rPr lang="en"/>
              <a:t>The implication is that for cytotoxic T cell phenotypes, dif- ferences in early transcriptional programs may lead to divergent cell fates. These observed behaviors of T cell clonal contraction and memory-formation likely reflect normal recovery from COVID-19, similar to those in other viral infection settings (Kaech et al., 2002).	</a:t>
            </a:r>
            <a:endParaRPr/>
          </a:p>
          <a:p>
            <a:pPr indent="0" lvl="0" marL="0" rtl="0" algn="l">
              <a:spcBef>
                <a:spcPts val="0"/>
              </a:spcBef>
              <a:spcAft>
                <a:spcPts val="0"/>
              </a:spcAft>
              <a:buNone/>
            </a:pPr>
            <a:r>
              <a:rPr lang="en"/>
              <a:t>3e:</a:t>
            </a:r>
            <a:endParaRPr/>
          </a:p>
          <a:p>
            <a:pPr indent="-298450" lvl="0" marL="457200" rtl="0" algn="l">
              <a:spcBef>
                <a:spcPts val="0"/>
              </a:spcBef>
              <a:spcAft>
                <a:spcPts val="0"/>
              </a:spcAft>
              <a:buSzPts val="1100"/>
              <a:buChar char="-"/>
            </a:pPr>
            <a:r>
              <a:rPr lang="en"/>
              <a:t>Frequencies of newly emerging cytotoxic clonotypes for patients at T3 with (orange) and without (blue) gastrointestinal symptoms</a:t>
            </a:r>
            <a:endParaRPr/>
          </a:p>
          <a:p>
            <a:pPr indent="-298450" lvl="1" marL="914400" rtl="0" algn="l">
              <a:spcBef>
                <a:spcPts val="0"/>
              </a:spcBef>
              <a:spcAft>
                <a:spcPts val="0"/>
              </a:spcAft>
              <a:buSzPts val="1100"/>
              <a:buChar char="-"/>
            </a:pPr>
            <a:r>
              <a:rPr lang="en"/>
              <a:t>These analyses suggest that GI PASC is associated with unique T cell clonal and transcriptome dynamics, prompting us to explore the antigen specificity of these T cell populations.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Multiple early factors anticipate post-acute COVID-19 sequelae</a:t>
            </a:r>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Patricia Colom Díaz </a:t>
            </a:r>
            <a:endParaRPr/>
          </a:p>
          <a:p>
            <a:pPr indent="0" lvl="0" marL="0" rtl="0" algn="l">
              <a:spcBef>
                <a:spcPts val="0"/>
              </a:spcBef>
              <a:spcAft>
                <a:spcPts val="0"/>
              </a:spcAft>
              <a:buNone/>
            </a:pPr>
            <a:r>
              <a:rPr lang="en"/>
              <a:t>Chaewon Heo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20"/>
              <a:t>Figure 4. Integration of antigen specificity with sc-CITE-seq data reveal PASC association with SARS-CoV-2- specific and CMV-specific TCR-transcriptomic dynamics. </a:t>
            </a:r>
            <a:endParaRPr sz="2020"/>
          </a:p>
        </p:txBody>
      </p:sp>
      <p:pic>
        <p:nvPicPr>
          <p:cNvPr id="115" name="Google Shape;115;p22"/>
          <p:cNvPicPr preferRelativeResize="0"/>
          <p:nvPr/>
        </p:nvPicPr>
        <p:blipFill rotWithShape="1">
          <a:blip r:embed="rId3">
            <a:alphaModFix/>
          </a:blip>
          <a:srcRect b="53369" l="50772" r="0" t="21560"/>
          <a:stretch/>
        </p:blipFill>
        <p:spPr>
          <a:xfrm>
            <a:off x="1365200" y="1790375"/>
            <a:ext cx="6413599" cy="2041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20"/>
              <a:t>Figure 4. Integration of antigen specificity with sc-CITE-seq data reveal PASC association with SARS-CoV-2- specific and CMV-specific TCR-transcriptomic dynamics. </a:t>
            </a:r>
            <a:endParaRPr sz="2020"/>
          </a:p>
        </p:txBody>
      </p:sp>
      <p:pic>
        <p:nvPicPr>
          <p:cNvPr id="121" name="Google Shape;121;p23"/>
          <p:cNvPicPr preferRelativeResize="0"/>
          <p:nvPr/>
        </p:nvPicPr>
        <p:blipFill rotWithShape="1">
          <a:blip r:embed="rId3">
            <a:alphaModFix/>
          </a:blip>
          <a:srcRect b="27127" l="52106" r="27807" t="46947"/>
          <a:stretch/>
        </p:blipFill>
        <p:spPr>
          <a:xfrm>
            <a:off x="931775" y="1686575"/>
            <a:ext cx="2506752" cy="2022301"/>
          </a:xfrm>
          <a:prstGeom prst="rect">
            <a:avLst/>
          </a:prstGeom>
          <a:noFill/>
          <a:ln>
            <a:noFill/>
          </a:ln>
        </p:spPr>
      </p:pic>
      <p:pic>
        <p:nvPicPr>
          <p:cNvPr id="122" name="Google Shape;122;p23"/>
          <p:cNvPicPr preferRelativeResize="0"/>
          <p:nvPr/>
        </p:nvPicPr>
        <p:blipFill rotWithShape="1">
          <a:blip r:embed="rId3">
            <a:alphaModFix/>
          </a:blip>
          <a:srcRect b="29888" l="72353" r="0" t="47205"/>
          <a:stretch/>
        </p:blipFill>
        <p:spPr>
          <a:xfrm>
            <a:off x="4572000" y="1686575"/>
            <a:ext cx="3418650" cy="17703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4"/>
          <p:cNvSpPr txBox="1"/>
          <p:nvPr>
            <p:ph type="title"/>
          </p:nvPr>
        </p:nvSpPr>
        <p:spPr>
          <a:xfrm>
            <a:off x="311700" y="2136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320"/>
              <a:t>Unresolved dysregulated immune phenotypes associate with different PASC</a:t>
            </a:r>
            <a:endParaRPr sz="2320"/>
          </a:p>
        </p:txBody>
      </p:sp>
      <p:pic>
        <p:nvPicPr>
          <p:cNvPr id="128" name="Google Shape;128;p24"/>
          <p:cNvPicPr preferRelativeResize="0"/>
          <p:nvPr/>
        </p:nvPicPr>
        <p:blipFill>
          <a:blip r:embed="rId3">
            <a:alphaModFix/>
          </a:blip>
          <a:stretch>
            <a:fillRect/>
          </a:stretch>
        </p:blipFill>
        <p:spPr>
          <a:xfrm>
            <a:off x="274863" y="1170625"/>
            <a:ext cx="8594277" cy="3015850"/>
          </a:xfrm>
          <a:prstGeom prst="rect">
            <a:avLst/>
          </a:prstGeom>
          <a:noFill/>
          <a:ln>
            <a:noFill/>
          </a:ln>
        </p:spPr>
      </p:pic>
      <p:sp>
        <p:nvSpPr>
          <p:cNvPr id="129" name="Google Shape;129;p24"/>
          <p:cNvSpPr txBox="1"/>
          <p:nvPr/>
        </p:nvSpPr>
        <p:spPr>
          <a:xfrm>
            <a:off x="5793850" y="4186475"/>
            <a:ext cx="307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Memory-like NK, Treg</a:t>
            </a:r>
            <a:endParaRPr>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20"/>
              <a:t>Figure 5. Global immunological association of PASC revealed coordinate polarization of innate and adaptive immunity into four immune endotypes. </a:t>
            </a:r>
            <a:endParaRPr sz="2020"/>
          </a:p>
        </p:txBody>
      </p:sp>
      <p:pic>
        <p:nvPicPr>
          <p:cNvPr id="135" name="Google Shape;135;p25"/>
          <p:cNvPicPr preferRelativeResize="0"/>
          <p:nvPr/>
        </p:nvPicPr>
        <p:blipFill rotWithShape="1">
          <a:blip r:embed="rId3">
            <a:alphaModFix/>
          </a:blip>
          <a:srcRect b="18328" l="48043" r="5541" t="21339"/>
          <a:stretch/>
        </p:blipFill>
        <p:spPr>
          <a:xfrm>
            <a:off x="2064300" y="1156875"/>
            <a:ext cx="4649124" cy="3761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20"/>
              <a:t>Figure 6. Integrated analysis of associations between multi-omics and PASC factors. </a:t>
            </a:r>
            <a:endParaRPr sz="2020"/>
          </a:p>
        </p:txBody>
      </p:sp>
      <p:pic>
        <p:nvPicPr>
          <p:cNvPr id="141" name="Google Shape;141;p26"/>
          <p:cNvPicPr preferRelativeResize="0"/>
          <p:nvPr/>
        </p:nvPicPr>
        <p:blipFill rotWithShape="1">
          <a:blip r:embed="rId3">
            <a:alphaModFix/>
          </a:blip>
          <a:srcRect b="21325" l="48858" r="5034" t="33578"/>
          <a:stretch/>
        </p:blipFill>
        <p:spPr>
          <a:xfrm>
            <a:off x="1759500" y="1327405"/>
            <a:ext cx="5345398" cy="32676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a:t>
            </a:r>
            <a:endParaRPr/>
          </a:p>
        </p:txBody>
      </p:sp>
      <p:sp>
        <p:nvSpPr>
          <p:cNvPr id="147" name="Google Shape;147;p27"/>
          <p:cNvSpPr txBox="1"/>
          <p:nvPr>
            <p:ph idx="1" type="body"/>
          </p:nvPr>
        </p:nvSpPr>
        <p:spPr>
          <a:xfrm>
            <a:off x="311700" y="1152475"/>
            <a:ext cx="50541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Longitudinal multi-omics associates PASC with auto-antibodies, viremia, and comorbidities. </a:t>
            </a:r>
            <a:endParaRPr/>
          </a:p>
          <a:p>
            <a:pPr indent="-342900" lvl="0" marL="457200" rtl="0" algn="l">
              <a:spcBef>
                <a:spcPts val="0"/>
              </a:spcBef>
              <a:spcAft>
                <a:spcPts val="0"/>
              </a:spcAft>
              <a:buSzPts val="1800"/>
              <a:buChar char="●"/>
            </a:pPr>
            <a:r>
              <a:rPr lang="en"/>
              <a:t>Reactivation of latent viruses during initial infection may contribute to PASC. </a:t>
            </a:r>
            <a:endParaRPr/>
          </a:p>
          <a:p>
            <a:pPr indent="-342900" lvl="0" marL="457200" rtl="0" algn="l">
              <a:spcBef>
                <a:spcPts val="0"/>
              </a:spcBef>
              <a:spcAft>
                <a:spcPts val="0"/>
              </a:spcAft>
              <a:buSzPts val="1800"/>
              <a:buChar char="●"/>
            </a:pPr>
            <a:r>
              <a:rPr lang="en"/>
              <a:t>Subclinical auto-antibodies negatively correlate with anti-SARS-CoV-2 antibodies.</a:t>
            </a:r>
            <a:endParaRPr/>
          </a:p>
          <a:p>
            <a:pPr indent="-342900" lvl="0" marL="457200" rtl="0" algn="l">
              <a:spcBef>
                <a:spcPts val="0"/>
              </a:spcBef>
              <a:spcAft>
                <a:spcPts val="0"/>
              </a:spcAft>
              <a:buSzPts val="1800"/>
              <a:buChar char="●"/>
            </a:pPr>
            <a:r>
              <a:rPr lang="en"/>
              <a:t>Gastrointestinal PASC uniquely present with post-acute expansion of cytotoxic T cells.</a:t>
            </a:r>
            <a:endParaRPr/>
          </a:p>
          <a:p>
            <a:pPr indent="0" lvl="0" marL="457200" rtl="0" algn="l">
              <a:spcBef>
                <a:spcPts val="1200"/>
              </a:spcBef>
              <a:spcAft>
                <a:spcPts val="1200"/>
              </a:spcAft>
              <a:buNone/>
            </a:pPr>
            <a:r>
              <a:t/>
            </a:r>
            <a:endParaRPr/>
          </a:p>
        </p:txBody>
      </p:sp>
      <p:pic>
        <p:nvPicPr>
          <p:cNvPr id="148" name="Google Shape;148;p27"/>
          <p:cNvPicPr preferRelativeResize="0"/>
          <p:nvPr/>
        </p:nvPicPr>
        <p:blipFill rotWithShape="1">
          <a:blip r:embed="rId3">
            <a:alphaModFix/>
          </a:blip>
          <a:srcRect b="19544" l="18885" r="52307" t="33542"/>
          <a:stretch/>
        </p:blipFill>
        <p:spPr>
          <a:xfrm>
            <a:off x="5492725" y="1108125"/>
            <a:ext cx="3400049" cy="34607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 </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31%-69% of covid-19 patients suffer from post-acute sequelae of covid-19 (PASC)</a:t>
            </a:r>
            <a:endParaRPr/>
          </a:p>
          <a:p>
            <a:pPr indent="-342900" lvl="0" marL="457200" rtl="0" algn="l">
              <a:spcBef>
                <a:spcPts val="0"/>
              </a:spcBef>
              <a:spcAft>
                <a:spcPts val="0"/>
              </a:spcAft>
              <a:buSzPts val="1800"/>
              <a:buChar char="-"/>
            </a:pPr>
            <a:r>
              <a:rPr lang="en"/>
              <a:t>PASC may include memory loss, </a:t>
            </a:r>
            <a:r>
              <a:rPr lang="en"/>
              <a:t>gastrointestinal</a:t>
            </a:r>
            <a:r>
              <a:rPr lang="en"/>
              <a:t> distress, fatigue, anosmia, shortness of breath, etc</a:t>
            </a:r>
            <a:endParaRPr/>
          </a:p>
          <a:p>
            <a:pPr indent="-342900" lvl="0" marL="457200" rtl="0" algn="l">
              <a:spcBef>
                <a:spcPts val="0"/>
              </a:spcBef>
              <a:spcAft>
                <a:spcPts val="0"/>
              </a:spcAft>
              <a:buSzPts val="1800"/>
              <a:buChar char="-"/>
            </a:pPr>
            <a:r>
              <a:rPr lang="en"/>
              <a:t>PASC is suspected to be involved with autoimmune factors and unresolved viral fragments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Research question:</a:t>
            </a:r>
            <a:endParaRPr/>
          </a:p>
        </p:txBody>
      </p:sp>
      <p:sp>
        <p:nvSpPr>
          <p:cNvPr id="72" name="Google Shape;72;p15"/>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sz="2300"/>
              <a:t>What immunological factors determine the severity of </a:t>
            </a:r>
            <a:r>
              <a:rPr lang="en" sz="2300"/>
              <a:t>post-acute sequelae of covid-19 (PASC)?</a:t>
            </a:r>
            <a:endParaRPr sz="2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485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Figure 1. Overview of longitudinal analysis of COVID-19 patients and their association with PASC </a:t>
            </a:r>
            <a:endParaRPr/>
          </a:p>
        </p:txBody>
      </p:sp>
      <p:pic>
        <p:nvPicPr>
          <p:cNvPr id="78" name="Google Shape;78;p16"/>
          <p:cNvPicPr preferRelativeResize="0"/>
          <p:nvPr/>
        </p:nvPicPr>
        <p:blipFill rotWithShape="1">
          <a:blip r:embed="rId3">
            <a:alphaModFix/>
          </a:blip>
          <a:srcRect b="72786" l="0" r="0" t="0"/>
          <a:stretch/>
        </p:blipFill>
        <p:spPr>
          <a:xfrm>
            <a:off x="329100" y="2283076"/>
            <a:ext cx="8485799" cy="1972900"/>
          </a:xfrm>
          <a:prstGeom prst="rect">
            <a:avLst/>
          </a:prstGeom>
          <a:noFill/>
          <a:ln>
            <a:noFill/>
          </a:ln>
        </p:spPr>
      </p:pic>
      <p:sp>
        <p:nvSpPr>
          <p:cNvPr id="79" name="Google Shape;79;p16"/>
          <p:cNvSpPr txBox="1"/>
          <p:nvPr/>
        </p:nvSpPr>
        <p:spPr>
          <a:xfrm>
            <a:off x="431100" y="1882875"/>
            <a:ext cx="871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Study Design:</a:t>
            </a:r>
            <a:endParaRPr>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Figure 1. (cont)</a:t>
            </a:r>
            <a:endParaRPr/>
          </a:p>
        </p:txBody>
      </p:sp>
      <p:pic>
        <p:nvPicPr>
          <p:cNvPr id="85" name="Google Shape;85;p17"/>
          <p:cNvPicPr preferRelativeResize="0"/>
          <p:nvPr/>
        </p:nvPicPr>
        <p:blipFill rotWithShape="1">
          <a:blip r:embed="rId3">
            <a:alphaModFix/>
          </a:blip>
          <a:srcRect b="0" l="0" r="0" t="27425"/>
          <a:stretch/>
        </p:blipFill>
        <p:spPr>
          <a:xfrm>
            <a:off x="1194788" y="847725"/>
            <a:ext cx="6754425" cy="41879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49009"/>
              <a:buNone/>
            </a:pPr>
            <a:r>
              <a:rPr lang="en" sz="2020"/>
              <a:t>Figure 2. </a:t>
            </a:r>
            <a:r>
              <a:rPr lang="en" sz="2020"/>
              <a:t>Autoantibodies</a:t>
            </a:r>
            <a:r>
              <a:rPr lang="en" sz="2020"/>
              <a:t> </a:t>
            </a:r>
            <a:r>
              <a:rPr lang="en" sz="2020"/>
              <a:t>anti correlated</a:t>
            </a:r>
            <a:r>
              <a:rPr lang="en" sz="2020"/>
              <a:t> with anti-SARS-</a:t>
            </a:r>
            <a:r>
              <a:rPr lang="en" sz="2020"/>
              <a:t>CoV</a:t>
            </a:r>
            <a:r>
              <a:rPr lang="en" sz="2020"/>
              <a:t>-2 antibodies and are associated with distinct patterns of PASC</a:t>
            </a:r>
            <a:endParaRPr sz="2020"/>
          </a:p>
        </p:txBody>
      </p:sp>
      <p:pic>
        <p:nvPicPr>
          <p:cNvPr id="91" name="Google Shape;91;p18"/>
          <p:cNvPicPr preferRelativeResize="0"/>
          <p:nvPr/>
        </p:nvPicPr>
        <p:blipFill rotWithShape="1">
          <a:blip r:embed="rId3">
            <a:alphaModFix/>
          </a:blip>
          <a:srcRect b="35649" l="0" r="0" t="0"/>
          <a:stretch/>
        </p:blipFill>
        <p:spPr>
          <a:xfrm>
            <a:off x="980726" y="808400"/>
            <a:ext cx="7182549" cy="41847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Figure 2. (cont)</a:t>
            </a:r>
            <a:endParaRPr/>
          </a:p>
        </p:txBody>
      </p:sp>
      <p:pic>
        <p:nvPicPr>
          <p:cNvPr id="97" name="Google Shape;97;p19"/>
          <p:cNvPicPr preferRelativeResize="0"/>
          <p:nvPr/>
        </p:nvPicPr>
        <p:blipFill rotWithShape="1">
          <a:blip r:embed="rId3">
            <a:alphaModFix/>
          </a:blip>
          <a:srcRect b="0" l="0" r="0" t="64561"/>
          <a:stretch/>
        </p:blipFill>
        <p:spPr>
          <a:xfrm>
            <a:off x="1" y="1104784"/>
            <a:ext cx="9144000" cy="293392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140225"/>
            <a:ext cx="8520600" cy="111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20"/>
              <a:t>Figure 3. Lineage tracing of T cell clonotypes along the transcriptomic landscape resolved PASC association with global clonal and transcriptomic dynamics</a:t>
            </a:r>
            <a:endParaRPr sz="2020"/>
          </a:p>
        </p:txBody>
      </p:sp>
      <p:pic>
        <p:nvPicPr>
          <p:cNvPr id="103" name="Google Shape;103;p20"/>
          <p:cNvPicPr preferRelativeResize="0"/>
          <p:nvPr/>
        </p:nvPicPr>
        <p:blipFill rotWithShape="1">
          <a:blip r:embed="rId3">
            <a:alphaModFix/>
          </a:blip>
          <a:srcRect b="0" l="0" r="47829" t="0"/>
          <a:stretch/>
        </p:blipFill>
        <p:spPr>
          <a:xfrm>
            <a:off x="3057350" y="1149725"/>
            <a:ext cx="3029302" cy="37047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Figure 3. (cont)</a:t>
            </a:r>
            <a:endParaRPr/>
          </a:p>
        </p:txBody>
      </p:sp>
      <p:pic>
        <p:nvPicPr>
          <p:cNvPr id="109" name="Google Shape;109;p21"/>
          <p:cNvPicPr preferRelativeResize="0"/>
          <p:nvPr/>
        </p:nvPicPr>
        <p:blipFill rotWithShape="1">
          <a:blip r:embed="rId3">
            <a:alphaModFix/>
          </a:blip>
          <a:srcRect b="0" l="52950" r="0" t="0"/>
          <a:stretch/>
        </p:blipFill>
        <p:spPr>
          <a:xfrm>
            <a:off x="2946200" y="445025"/>
            <a:ext cx="3251601" cy="4409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